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7"/>
  </p:notesMasterIdLst>
  <p:sldIdLst>
    <p:sldId id="263" r:id="rId2"/>
    <p:sldId id="266" r:id="rId3"/>
    <p:sldId id="267" r:id="rId4"/>
    <p:sldId id="258" r:id="rId5"/>
    <p:sldId id="260" r:id="rId6"/>
  </p:sldIdLst>
  <p:sldSz cx="9144000" cy="6858000" type="screen4x3"/>
  <p:notesSz cx="9296400" cy="7010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E1E1E1"/>
    <a:srgbClr val="FFFFCC"/>
    <a:srgbClr val="2C80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214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6347" y="0"/>
            <a:ext cx="4028440" cy="35214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6C6FB7F-FAF7-4A81-AF65-3A3632BA8166}" type="datetimeFigureOut">
              <a:rPr lang="es-MX" smtClean="0"/>
              <a:t>04/07/2019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71813" y="876300"/>
            <a:ext cx="3152775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658258"/>
            <a:ext cx="4028440" cy="35214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6347" y="6658258"/>
            <a:ext cx="4028440" cy="35214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542B3E3-D43E-4B69-AFC3-23B988FFCA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0067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2B3E3-D43E-4B69-AFC3-23B988FFCAD6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3659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D91A-A2EE-4B54-B3C6-F6C67903BA9C}" type="datetime1">
              <a:rPr lang="en-US" smtClean="0"/>
              <a:pPr/>
              <a:t>7/4/2019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40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9A7B8-0EC4-44C9-AFEF-25E144F11C06}" type="datetime1">
              <a:rPr lang="en-US" smtClean="0"/>
              <a:pPr/>
              <a:t>7/4/2019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130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47B5-C739-4DAE-AACD-CC58CA843AC4}" type="datetime1">
              <a:rPr lang="en-US" smtClean="0"/>
              <a:pPr/>
              <a:t>7/4/2019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546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AE48-94E6-46E0-BE32-5F0716DE9115}" type="datetime1">
              <a:rPr lang="en-US" smtClean="0"/>
              <a:pPr/>
              <a:t>7/4/2019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33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285-8BCE-48FC-97D9-E2837AF38351}" type="datetime1">
              <a:rPr lang="en-US" smtClean="0"/>
              <a:pPr/>
              <a:t>7/4/2019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39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D3E6-EF16-4488-94A4-211508FE4682}" type="datetime1">
              <a:rPr lang="en-US" smtClean="0"/>
              <a:pPr/>
              <a:t>7/4/2019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96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FB3B-20DA-4D0E-BF16-8262B7156612}" type="datetime1">
              <a:rPr lang="en-US" smtClean="0"/>
              <a:pPr/>
              <a:t>7/4/2019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28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3C2C-6BD0-40EC-8D8D-4D51F089C5EB}" type="datetime1">
              <a:rPr lang="en-US" smtClean="0"/>
              <a:pPr/>
              <a:t>7/4/2019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76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77F5C-EDA7-4864-9756-35769B0E62CF}" type="datetime1">
              <a:rPr lang="en-US" smtClean="0"/>
              <a:pPr/>
              <a:t>7/4/2019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93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785C6-EBAF-49D5-AD4D-BABF4DFAAD59}" type="datetime1">
              <a:rPr lang="en-US" smtClean="0"/>
              <a:pPr/>
              <a:t>7/4/2019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44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04122-9A3A-4FD8-98B8-22631F32846C}" type="datetime1">
              <a:rPr lang="en-US" smtClean="0"/>
              <a:pPr/>
              <a:t>7/4/2019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90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99C93-F56F-46AB-9EB8-53614A95B15F}" type="datetime1">
              <a:rPr lang="en-US" smtClean="0"/>
              <a:pPr/>
              <a:t>7/4/2019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938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ss.gob.mx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8"/>
          <p:cNvSpPr txBox="1">
            <a:spLocks noChangeArrowheads="1"/>
          </p:cNvSpPr>
          <p:nvPr/>
        </p:nvSpPr>
        <p:spPr bwMode="auto">
          <a:xfrm>
            <a:off x="1898650" y="6507163"/>
            <a:ext cx="7629525" cy="19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 Box 45"/>
          <p:cNvSpPr txBox="1">
            <a:spLocks noChangeArrowheads="1"/>
          </p:cNvSpPr>
          <p:nvPr/>
        </p:nvSpPr>
        <p:spPr bwMode="auto">
          <a:xfrm>
            <a:off x="1825625" y="6172200"/>
            <a:ext cx="7978775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52"/>
          <p:cNvSpPr>
            <a:spLocks noChangeArrowheads="1"/>
          </p:cNvSpPr>
          <p:nvPr/>
        </p:nvSpPr>
        <p:spPr bwMode="auto">
          <a:xfrm>
            <a:off x="588963" y="18049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03136" tIns="482448" rIns="126960" bIns="17774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54"/>
          <p:cNvSpPr>
            <a:spLocks noChangeArrowheads="1"/>
          </p:cNvSpPr>
          <p:nvPr/>
        </p:nvSpPr>
        <p:spPr bwMode="auto">
          <a:xfrm>
            <a:off x="588963" y="22621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s-MX" sz="40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Calibri Light" pitchFamily="34" charset="0"/>
                <a:cs typeface="Calibri Light" pitchFamily="34" charset="0"/>
              </a:rPr>
              <a:t>1</a:t>
            </a:r>
            <a:r>
              <a:rPr kumimoji="0" lang="es-MX" sz="40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es-MX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-6927" y="-5455"/>
            <a:ext cx="9150927" cy="6863455"/>
            <a:chOff x="-6927" y="-5455"/>
            <a:chExt cx="9150927" cy="6863455"/>
          </a:xfrm>
        </p:grpSpPr>
        <p:pic>
          <p:nvPicPr>
            <p:cNvPr id="64" name="63 Imagen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5455"/>
              <a:ext cx="9144000" cy="9960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64 Rectángulo"/>
            <p:cNvSpPr/>
            <p:nvPr/>
          </p:nvSpPr>
          <p:spPr>
            <a:xfrm>
              <a:off x="-6927" y="990601"/>
              <a:ext cx="9144000" cy="58673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MX" dirty="0"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grpSp>
          <p:nvGrpSpPr>
            <p:cNvPr id="3" name="Grupo 2"/>
            <p:cNvGrpSpPr/>
            <p:nvPr/>
          </p:nvGrpSpPr>
          <p:grpSpPr>
            <a:xfrm>
              <a:off x="457200" y="1378527"/>
              <a:ext cx="8229600" cy="4920572"/>
              <a:chOff x="450273" y="1327827"/>
              <a:chExt cx="8229600" cy="4920572"/>
            </a:xfrm>
          </p:grpSpPr>
          <p:sp>
            <p:nvSpPr>
              <p:cNvPr id="2" name="CuadroTexto 1"/>
              <p:cNvSpPr txBox="1"/>
              <p:nvPr/>
            </p:nvSpPr>
            <p:spPr>
              <a:xfrm>
                <a:off x="450273" y="1327827"/>
                <a:ext cx="8229600" cy="2862322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6000" dirty="0" smtClean="0">
                    <a:solidFill>
                      <a:schemeClr val="bg1"/>
                    </a:solidFill>
                    <a:latin typeface="Leelawadee" panose="020B0502040204020203" pitchFamily="34" charset="-34"/>
                    <a:cs typeface="Leelawadee" panose="020B0502040204020203" pitchFamily="34" charset="-34"/>
                  </a:rPr>
                  <a:t>INSCRIPCIÓN Y REINSCRIPCIÓN</a:t>
                </a:r>
              </a:p>
              <a:p>
                <a:pPr algn="ctr"/>
                <a:r>
                  <a:rPr lang="es-MX" sz="6000" dirty="0" smtClean="0">
                    <a:solidFill>
                      <a:schemeClr val="bg1"/>
                    </a:solidFill>
                    <a:latin typeface="Leelawadee" panose="020B0502040204020203" pitchFamily="34" charset="-34"/>
                    <a:cs typeface="Leelawadee" panose="020B0502040204020203" pitchFamily="34" charset="-34"/>
                  </a:rPr>
                  <a:t>SEPTIEMBRE 2019</a:t>
                </a:r>
                <a:endParaRPr lang="es-MX" sz="6000" dirty="0">
                  <a:solidFill>
                    <a:schemeClr val="bg1"/>
                  </a:solidFill>
                  <a:latin typeface="Leelawadee" panose="020B0502040204020203" pitchFamily="34" charset="-34"/>
                  <a:cs typeface="Leelawadee" panose="020B0502040204020203" pitchFamily="34" charset="-34"/>
                </a:endParaRPr>
              </a:p>
            </p:txBody>
          </p:sp>
          <p:grpSp>
            <p:nvGrpSpPr>
              <p:cNvPr id="14" name="Group 67"/>
              <p:cNvGrpSpPr>
                <a:grpSpLocks/>
              </p:cNvGrpSpPr>
              <p:nvPr/>
            </p:nvGrpSpPr>
            <p:grpSpPr bwMode="auto">
              <a:xfrm>
                <a:off x="450274" y="4190148"/>
                <a:ext cx="8229599" cy="2058251"/>
                <a:chOff x="8504" y="-118"/>
                <a:chExt cx="5176" cy="920"/>
              </a:xfrm>
            </p:grpSpPr>
            <p:sp>
              <p:nvSpPr>
                <p:cNvPr id="15" name="Freeform 68"/>
                <p:cNvSpPr>
                  <a:spLocks/>
                </p:cNvSpPr>
                <p:nvPr/>
              </p:nvSpPr>
              <p:spPr bwMode="auto">
                <a:xfrm>
                  <a:off x="8504" y="-118"/>
                  <a:ext cx="5176" cy="920"/>
                </a:xfrm>
                <a:custGeom>
                  <a:avLst/>
                  <a:gdLst>
                    <a:gd name="T0" fmla="+- 0 8504 8504"/>
                    <a:gd name="T1" fmla="*/ T0 w 5176"/>
                    <a:gd name="T2" fmla="+- 0 802 -118"/>
                    <a:gd name="T3" fmla="*/ 802 h 920"/>
                    <a:gd name="T4" fmla="+- 0 13680 8504"/>
                    <a:gd name="T5" fmla="*/ T4 w 5176"/>
                    <a:gd name="T6" fmla="+- 0 802 -118"/>
                    <a:gd name="T7" fmla="*/ 802 h 920"/>
                    <a:gd name="T8" fmla="+- 0 13680 8504"/>
                    <a:gd name="T9" fmla="*/ T8 w 5176"/>
                    <a:gd name="T10" fmla="+- 0 -118 -118"/>
                    <a:gd name="T11" fmla="*/ -118 h 920"/>
                    <a:gd name="T12" fmla="+- 0 8504 8504"/>
                    <a:gd name="T13" fmla="*/ T12 w 5176"/>
                    <a:gd name="T14" fmla="+- 0 -118 -118"/>
                    <a:gd name="T15" fmla="*/ -118 h 920"/>
                    <a:gd name="T16" fmla="+- 0 8504 8504"/>
                    <a:gd name="T17" fmla="*/ T16 w 5176"/>
                    <a:gd name="T18" fmla="+- 0 802 -118"/>
                    <a:gd name="T19" fmla="*/ 802 h 9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5176" h="920">
                      <a:moveTo>
                        <a:pt x="0" y="920"/>
                      </a:moveTo>
                      <a:lnTo>
                        <a:pt x="5176" y="920"/>
                      </a:lnTo>
                      <a:lnTo>
                        <a:pt x="5176" y="0"/>
                      </a:lnTo>
                      <a:lnTo>
                        <a:pt x="0" y="0"/>
                      </a:lnTo>
                      <a:lnTo>
                        <a:pt x="0" y="920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s-MX" sz="3200" b="1" dirty="0" smtClean="0">
                    <a:solidFill>
                      <a:schemeClr val="bg1"/>
                    </a:solidFill>
                    <a:latin typeface="Leelawadee" panose="020B0502040204020203" pitchFamily="34" charset="-34"/>
                    <a:cs typeface="Leelawadee" pitchFamily="34" charset="-34"/>
                  </a:endParaRPr>
                </a:p>
                <a:p>
                  <a:pPr algn="ctr"/>
                  <a:r>
                    <a:rPr lang="es-MX" sz="3200" b="1" dirty="0" smtClean="0">
                      <a:solidFill>
                        <a:schemeClr val="bg1"/>
                      </a:solidFill>
                      <a:latin typeface="Leelawadee" panose="020B0502040204020203" pitchFamily="34" charset="-34"/>
                      <a:cs typeface="Leelawadee" pitchFamily="34" charset="-34"/>
                    </a:rPr>
                    <a:t>Cuatrimestres</a:t>
                  </a:r>
                </a:p>
                <a:p>
                  <a:pPr algn="ctr"/>
                  <a:r>
                    <a:rPr lang="es-MX" sz="3200" b="1" dirty="0" smtClean="0">
                      <a:solidFill>
                        <a:schemeClr val="bg1"/>
                      </a:solidFill>
                      <a:latin typeface="Leelawadee" panose="020B0502040204020203" pitchFamily="34" charset="-34"/>
                      <a:cs typeface="Leelawadee" pitchFamily="34" charset="-34"/>
                    </a:rPr>
                    <a:t>Primero, cuarto, séptimo y décimo</a:t>
                  </a:r>
                  <a:endParaRPr lang="es-MX" sz="3200" b="1" dirty="0">
                    <a:solidFill>
                      <a:schemeClr val="bg1"/>
                    </a:solidFill>
                    <a:latin typeface="Leelawadee" pitchFamily="34" charset="-34"/>
                    <a:cs typeface="Leelawadee" pitchFamily="34" charset="-34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754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-6927" y="7545"/>
            <a:ext cx="9150927" cy="6863455"/>
            <a:chOff x="-6927" y="-5455"/>
            <a:chExt cx="9150927" cy="6863455"/>
          </a:xfrm>
        </p:grpSpPr>
        <p:pic>
          <p:nvPicPr>
            <p:cNvPr id="9" name="63 Imagen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5455"/>
              <a:ext cx="9144000" cy="9960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64 Rectángulo"/>
            <p:cNvSpPr/>
            <p:nvPr/>
          </p:nvSpPr>
          <p:spPr>
            <a:xfrm>
              <a:off x="-6927" y="990601"/>
              <a:ext cx="9144000" cy="58673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MX" dirty="0"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</p:grpSp>
      <p:pic>
        <p:nvPicPr>
          <p:cNvPr id="2" name="1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455"/>
            <a:ext cx="9144000" cy="99605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/>
          <p:cNvSpPr txBox="1"/>
          <p:nvPr/>
        </p:nvSpPr>
        <p:spPr>
          <a:xfrm>
            <a:off x="289086" y="2110613"/>
            <a:ext cx="702183" cy="707886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 smtClean="0">
                <a:solidFill>
                  <a:schemeClr val="bg1"/>
                </a:solidFill>
                <a:latin typeface="Tekton Pro" panose="020F0603020208020904" pitchFamily="34" charset="0"/>
              </a:rPr>
              <a:t>1</a:t>
            </a:r>
            <a:endParaRPr lang="es-MX" sz="4000" b="1" dirty="0">
              <a:solidFill>
                <a:schemeClr val="bg1"/>
              </a:solidFill>
              <a:latin typeface="Tekton Pro" panose="020F0603020208020904" pitchFamily="34" charset="0"/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633271"/>
              </p:ext>
            </p:extLst>
          </p:nvPr>
        </p:nvGraphicFramePr>
        <p:xfrm>
          <a:off x="1259632" y="2110613"/>
          <a:ext cx="7629526" cy="2053718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245517">
                  <a:extLst>
                    <a:ext uri="{9D8B030D-6E8A-4147-A177-3AD203B41FA5}">
                      <a16:colId xmlns:a16="http://schemas.microsoft.com/office/drawing/2014/main" xmlns="" val="695509085"/>
                    </a:ext>
                  </a:extLst>
                </a:gridCol>
                <a:gridCol w="1346771">
                  <a:extLst>
                    <a:ext uri="{9D8B030D-6E8A-4147-A177-3AD203B41FA5}">
                      <a16:colId xmlns:a16="http://schemas.microsoft.com/office/drawing/2014/main" xmlns="" val="954989303"/>
                    </a:ext>
                  </a:extLst>
                </a:gridCol>
                <a:gridCol w="1965597">
                  <a:extLst>
                    <a:ext uri="{9D8B030D-6E8A-4147-A177-3AD203B41FA5}">
                      <a16:colId xmlns:a16="http://schemas.microsoft.com/office/drawing/2014/main" xmlns="" val="722783633"/>
                    </a:ext>
                  </a:extLst>
                </a:gridCol>
                <a:gridCol w="3071641">
                  <a:extLst>
                    <a:ext uri="{9D8B030D-6E8A-4147-A177-3AD203B41FA5}">
                      <a16:colId xmlns:a16="http://schemas.microsoft.com/office/drawing/2014/main" xmlns="" val="395152964"/>
                    </a:ext>
                  </a:extLst>
                </a:gridCol>
              </a:tblGrid>
              <a:tr h="391594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1" baseline="0" dirty="0" smtClean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ea typeface="Calibri" panose="020F0502020204030204" pitchFamily="34" charset="0"/>
                          <a:cs typeface="Leelawadee" panose="020B0502040204020203" pitchFamily="34" charset="-34"/>
                        </a:rPr>
                        <a:t>Calendario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1" baseline="0" dirty="0" smtClean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ea typeface="Calibri" panose="020F0502020204030204" pitchFamily="34" charset="0"/>
                          <a:cs typeface="Leelawadee" panose="020B0502040204020203" pitchFamily="34" charset="-34"/>
                        </a:rPr>
                        <a:t>Alumnos que presentaron examen el 15 de junio de 2019</a:t>
                      </a:r>
                      <a:endParaRPr lang="es-MX" sz="2000" b="1" dirty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>
                    <a:solidFill>
                      <a:srgbClr val="00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1954780"/>
                  </a:ext>
                </a:extLst>
              </a:tr>
              <a:tr h="1678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03 de julio</a:t>
                      </a:r>
                      <a:endParaRPr lang="es-MX" sz="1400" b="1" dirty="0" smtClean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 smtClean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04 </a:t>
                      </a:r>
                      <a:r>
                        <a:rPr lang="es-MX" sz="1400" b="1" dirty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de julio</a:t>
                      </a:r>
                      <a:endParaRPr lang="es-MX" sz="1400" b="1" dirty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 smtClean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05 </a:t>
                      </a:r>
                      <a:r>
                        <a:rPr lang="es-MX" sz="1400" b="1" dirty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de julio</a:t>
                      </a:r>
                      <a:endParaRPr lang="es-MX" sz="1400" b="1" dirty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 smtClean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08 </a:t>
                      </a:r>
                      <a:r>
                        <a:rPr lang="es-MX" sz="1400" b="1" dirty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de julio</a:t>
                      </a:r>
                      <a:endParaRPr lang="es-MX" sz="1400" b="1" dirty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1885433"/>
                  </a:ext>
                </a:extLst>
              </a:tr>
              <a:tr h="1674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dk1"/>
                          </a:solidFill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Contaduría</a:t>
                      </a:r>
                    </a:p>
                  </a:txBody>
                  <a:tcPr marL="63517" marR="63517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dk1"/>
                          </a:solidFill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Gastronomía </a:t>
                      </a:r>
                      <a:endParaRPr lang="es-MX" sz="1400" kern="1200" dirty="0">
                        <a:solidFill>
                          <a:schemeClr val="dk1"/>
                        </a:solidFill>
                        <a:effectLst/>
                        <a:latin typeface="Leelawadee" panose="020B0502040204020203" pitchFamily="34" charset="-34"/>
                        <a:ea typeface="+mn-ea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dk1"/>
                          </a:solidFill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Construcción</a:t>
                      </a:r>
                    </a:p>
                  </a:txBody>
                  <a:tcPr marL="63517" marR="63517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dk1"/>
                          </a:solidFill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Desarrollo de Negocios</a:t>
                      </a:r>
                    </a:p>
                  </a:txBody>
                  <a:tcPr marL="63517" marR="63517" marT="0" marB="0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4573362"/>
                  </a:ext>
                </a:extLst>
              </a:tr>
              <a:tr h="1678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09 de julio</a:t>
                      </a:r>
                      <a:endParaRPr lang="es-MX" sz="1400" b="1" dirty="0" smtClean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 smtClean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10 </a:t>
                      </a:r>
                      <a:r>
                        <a:rPr lang="es-MX" sz="1400" b="1" dirty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de julio</a:t>
                      </a:r>
                      <a:endParaRPr lang="es-MX" sz="1400" b="1" dirty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 smtClean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11 </a:t>
                      </a:r>
                      <a:r>
                        <a:rPr lang="es-MX" sz="1400" b="1" dirty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de julio</a:t>
                      </a:r>
                      <a:endParaRPr lang="es-MX" sz="1400" b="1" dirty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 smtClean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12 </a:t>
                      </a:r>
                      <a:r>
                        <a:rPr lang="es-MX" sz="1400" b="1" dirty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de julio</a:t>
                      </a:r>
                      <a:endParaRPr lang="es-MX" sz="1400" b="1" dirty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884171"/>
                  </a:ext>
                </a:extLst>
              </a:tr>
              <a:tr h="665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dk1"/>
                          </a:solidFill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Mecánica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 smtClean="0">
                        <a:solidFill>
                          <a:schemeClr val="dk1"/>
                        </a:solidFill>
                        <a:effectLst/>
                        <a:latin typeface="Leelawadee" panose="020B0502040204020203" pitchFamily="34" charset="-34"/>
                        <a:ea typeface="+mn-ea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dk1"/>
                          </a:solidFill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Mecatrónica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s-MX" sz="1400" kern="1200" dirty="0" smtClean="0">
                        <a:solidFill>
                          <a:schemeClr val="dk1"/>
                        </a:solidFill>
                        <a:effectLst/>
                        <a:latin typeface="Leelawadee" panose="020B0502040204020203" pitchFamily="34" charset="-34"/>
                        <a:ea typeface="+mn-ea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s-MX" sz="1200" b="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Tecnologías de la Información área Desarrollo de Software Multiplataforma</a:t>
                      </a:r>
                      <a:endParaRPr lang="es-MX" sz="1400" b="0" dirty="0" smtClean="0">
                        <a:latin typeface="Leelawadee" panose="020B0502040204020203" pitchFamily="34" charset="-34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MX" sz="1400" kern="1200" dirty="0" smtClean="0">
                          <a:solidFill>
                            <a:schemeClr val="dk1"/>
                          </a:solidFill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Administración </a:t>
                      </a:r>
                    </a:p>
                    <a:p>
                      <a:pPr marL="0" lv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MX" sz="1400" kern="1200" dirty="0" smtClean="0">
                          <a:solidFill>
                            <a:schemeClr val="dk1"/>
                          </a:solidFill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Agrobiotecnología</a:t>
                      </a:r>
                    </a:p>
                    <a:p>
                      <a:pPr marL="0" lv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MX" sz="1400" kern="1200" dirty="0" smtClean="0">
                          <a:solidFill>
                            <a:schemeClr val="dk1"/>
                          </a:solidFill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Procesos Alimentarios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 </a:t>
                      </a:r>
                    </a:p>
                  </a:txBody>
                  <a:tcPr marL="63517" marR="63517" marT="0" marB="0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7303934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576042"/>
              </p:ext>
            </p:extLst>
          </p:nvPr>
        </p:nvGraphicFramePr>
        <p:xfrm>
          <a:off x="1268521" y="4267200"/>
          <a:ext cx="7630871" cy="833237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245737">
                  <a:extLst>
                    <a:ext uri="{9D8B030D-6E8A-4147-A177-3AD203B41FA5}">
                      <a16:colId xmlns:a16="http://schemas.microsoft.com/office/drawing/2014/main" xmlns="" val="695509085"/>
                    </a:ext>
                  </a:extLst>
                </a:gridCol>
                <a:gridCol w="6385134">
                  <a:extLst>
                    <a:ext uri="{9D8B030D-6E8A-4147-A177-3AD203B41FA5}">
                      <a16:colId xmlns:a16="http://schemas.microsoft.com/office/drawing/2014/main" xmlns="" val="954989303"/>
                    </a:ext>
                  </a:extLst>
                </a:gridCol>
              </a:tblGrid>
              <a:tr h="39159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1" baseline="0" dirty="0" smtClean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ea typeface="Calibri" panose="020F0502020204030204" pitchFamily="34" charset="0"/>
                          <a:cs typeface="Leelawadee" panose="020B0502040204020203" pitchFamily="34" charset="-34"/>
                        </a:rPr>
                        <a:t>Alumnos que presentarán examen el 2 de agosto de 2019</a:t>
                      </a:r>
                      <a:endParaRPr lang="es-MX" sz="2000" b="1" dirty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>
                    <a:solidFill>
                      <a:srgbClr val="00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1954780"/>
                  </a:ext>
                </a:extLst>
              </a:tr>
              <a:tr h="1678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Fecha: </a:t>
                      </a:r>
                      <a:endParaRPr lang="es-MX" sz="1400" b="1" dirty="0" smtClean="0">
                        <a:solidFill>
                          <a:schemeClr val="tx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Del 7 al 13 de agosto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1885433"/>
                  </a:ext>
                </a:extLst>
              </a:tr>
              <a:tr h="1674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Carrera:</a:t>
                      </a:r>
                    </a:p>
                  </a:txBody>
                  <a:tcPr marL="63517" marR="6351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Todas</a:t>
                      </a:r>
                      <a:r>
                        <a:rPr lang="es-MX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 las carreras</a:t>
                      </a:r>
                      <a:endParaRPr lang="es-MX" sz="1400" kern="1200" dirty="0" smtClean="0">
                        <a:solidFill>
                          <a:schemeClr val="tx1"/>
                        </a:solidFill>
                        <a:effectLst/>
                        <a:latin typeface="Leelawadee" panose="020B0502040204020203" pitchFamily="34" charset="-34"/>
                        <a:ea typeface="+mn-ea"/>
                        <a:cs typeface="Leelawadee" panose="020B0502040204020203" pitchFamily="34" charset="-34"/>
                      </a:endParaRPr>
                    </a:p>
                  </a:txBody>
                  <a:tcPr marL="63517" marR="6351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457336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770756"/>
              </p:ext>
            </p:extLst>
          </p:nvPr>
        </p:nvGraphicFramePr>
        <p:xfrm>
          <a:off x="1268521" y="5334000"/>
          <a:ext cx="7629526" cy="1201993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389079">
                  <a:extLst>
                    <a:ext uri="{9D8B030D-6E8A-4147-A177-3AD203B41FA5}">
                      <a16:colId xmlns:a16="http://schemas.microsoft.com/office/drawing/2014/main" xmlns="" val="144201402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892011855"/>
                    </a:ext>
                  </a:extLst>
                </a:gridCol>
                <a:gridCol w="3088662">
                  <a:extLst>
                    <a:ext uri="{9D8B030D-6E8A-4147-A177-3AD203B41FA5}">
                      <a16:colId xmlns:a16="http://schemas.microsoft.com/office/drawing/2014/main" xmlns="" val="3657535680"/>
                    </a:ext>
                  </a:extLst>
                </a:gridCol>
                <a:gridCol w="1008785">
                  <a:extLst>
                    <a:ext uri="{9D8B030D-6E8A-4147-A177-3AD203B41FA5}">
                      <a16:colId xmlns:a16="http://schemas.microsoft.com/office/drawing/2014/main" xmlns="" val="231596457"/>
                    </a:ext>
                  </a:extLst>
                </a:gridCol>
              </a:tblGrid>
              <a:tr h="250942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8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Cuotas y tarifas</a:t>
                      </a:r>
                      <a:endParaRPr lang="es-MX" sz="1800" dirty="0">
                        <a:effectLst/>
                        <a:latin typeface="Leelawadee" panose="020B0502040204020203" pitchFamily="34" charset="-34"/>
                        <a:ea typeface="Times New Roman" panose="02020603050405020304" pitchFamily="18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rgbClr val="00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7637000"/>
                  </a:ext>
                </a:extLst>
              </a:tr>
              <a:tr h="2626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Inscripción</a:t>
                      </a:r>
                      <a:endParaRPr lang="es-MX" sz="1200" b="1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</a:t>
                      </a:r>
                      <a:r>
                        <a:rPr lang="es-MX" sz="1200" b="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$  </a:t>
                      </a:r>
                      <a:r>
                        <a:rPr lang="es-MX" sz="1200" b="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1,200.00 </a:t>
                      </a:r>
                      <a:endParaRPr lang="es-MX" sz="1200" b="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Credencial escolar</a:t>
                      </a:r>
                      <a:endParaRPr lang="es-MX" sz="1200" b="1" dirty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$       </a:t>
                      </a:r>
                      <a:r>
                        <a:rPr lang="es-MX" sz="1200" b="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26.50 </a:t>
                      </a:r>
                      <a:endParaRPr lang="es-MX" sz="1200" b="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5209821"/>
                  </a:ext>
                </a:extLst>
              </a:tr>
              <a:tr h="3332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Seguro estudiantil</a:t>
                      </a:r>
                      <a:endParaRPr lang="es-MX" sz="1200" b="1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$     </a:t>
                      </a:r>
                      <a:r>
                        <a:rPr lang="es-MX" sz="1200" b="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170.00 </a:t>
                      </a:r>
                      <a:endParaRPr lang="es-MX" sz="1200" b="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Credencial de biblioteca </a:t>
                      </a:r>
                      <a:endParaRPr lang="es-MX" sz="1200" b="1" dirty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$       </a:t>
                      </a:r>
                      <a:r>
                        <a:rPr lang="es-MX" sz="1200" b="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26.50</a:t>
                      </a:r>
                      <a:endParaRPr lang="es-MX" sz="1200" b="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85800"/>
                  </a:ext>
                </a:extLst>
              </a:tr>
              <a:tr h="290557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ea typeface="Calibri" panose="020F0502020204030204" pitchFamily="34" charset="0"/>
                          <a:cs typeface="Leelawadee" panose="020B0502040204020203" pitchFamily="34" charset="-34"/>
                        </a:rPr>
                        <a:t>El pago debe realizase en caja en la UTHH (edificio F)</a:t>
                      </a:r>
                      <a:endParaRPr lang="es-MX" sz="1200" b="1" dirty="0" smtClean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MX" sz="1200" b="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1" dirty="0" smtClean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MX" sz="1200" b="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8444688"/>
                  </a:ext>
                </a:extLst>
              </a:tr>
            </a:tbl>
          </a:graphicData>
        </a:graphic>
      </p:graphicFrame>
      <p:sp>
        <p:nvSpPr>
          <p:cNvPr id="16" name="CuadroTexto 15"/>
          <p:cNvSpPr txBox="1"/>
          <p:nvPr/>
        </p:nvSpPr>
        <p:spPr>
          <a:xfrm>
            <a:off x="332901" y="5334000"/>
            <a:ext cx="702183" cy="707886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Tekton Pro" panose="020F0603020208020904" pitchFamily="34" charset="0"/>
              </a:rPr>
              <a:t>2</a:t>
            </a:r>
          </a:p>
        </p:txBody>
      </p:sp>
      <p:sp>
        <p:nvSpPr>
          <p:cNvPr id="17" name="Freeform 68"/>
          <p:cNvSpPr>
            <a:spLocks/>
          </p:cNvSpPr>
          <p:nvPr/>
        </p:nvSpPr>
        <p:spPr bwMode="auto">
          <a:xfrm>
            <a:off x="324011" y="1389673"/>
            <a:ext cx="8565146" cy="547134"/>
          </a:xfrm>
          <a:custGeom>
            <a:avLst/>
            <a:gdLst>
              <a:gd name="T0" fmla="+- 0 8504 8504"/>
              <a:gd name="T1" fmla="*/ T0 w 5176"/>
              <a:gd name="T2" fmla="+- 0 802 -118"/>
              <a:gd name="T3" fmla="*/ 802 h 920"/>
              <a:gd name="T4" fmla="+- 0 13680 8504"/>
              <a:gd name="T5" fmla="*/ T4 w 5176"/>
              <a:gd name="T6" fmla="+- 0 802 -118"/>
              <a:gd name="T7" fmla="*/ 802 h 920"/>
              <a:gd name="T8" fmla="+- 0 13680 8504"/>
              <a:gd name="T9" fmla="*/ T8 w 5176"/>
              <a:gd name="T10" fmla="+- 0 -118 -118"/>
              <a:gd name="T11" fmla="*/ -118 h 920"/>
              <a:gd name="T12" fmla="+- 0 8504 8504"/>
              <a:gd name="T13" fmla="*/ T12 w 5176"/>
              <a:gd name="T14" fmla="+- 0 -118 -118"/>
              <a:gd name="T15" fmla="*/ -118 h 920"/>
              <a:gd name="T16" fmla="+- 0 8504 8504"/>
              <a:gd name="T17" fmla="*/ T16 w 5176"/>
              <a:gd name="T18" fmla="+- 0 802 -118"/>
              <a:gd name="T19" fmla="*/ 802 h 92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</a:cxnLst>
            <a:rect l="0" t="0" r="r" b="b"/>
            <a:pathLst>
              <a:path w="5176" h="920">
                <a:moveTo>
                  <a:pt x="0" y="920"/>
                </a:moveTo>
                <a:lnTo>
                  <a:pt x="5176" y="920"/>
                </a:lnTo>
                <a:lnTo>
                  <a:pt x="5176" y="0"/>
                </a:lnTo>
                <a:lnTo>
                  <a:pt x="0" y="0"/>
                </a:lnTo>
                <a:lnTo>
                  <a:pt x="0" y="92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MX" sz="2800" b="1" dirty="0" smtClean="0">
                <a:solidFill>
                  <a:schemeClr val="bg1"/>
                </a:solidFill>
                <a:latin typeface="Leelawadee" panose="020B0502040204020203" pitchFamily="34" charset="-34"/>
                <a:cs typeface="Leelawadee" pitchFamily="34" charset="-34"/>
              </a:rPr>
              <a:t>Inscripción Primer </a:t>
            </a:r>
            <a:r>
              <a:rPr lang="es-MX" sz="2800" b="1" dirty="0">
                <a:solidFill>
                  <a:schemeClr val="bg1"/>
                </a:solidFill>
                <a:latin typeface="Leelawadee" panose="020B0502040204020203" pitchFamily="34" charset="-34"/>
                <a:cs typeface="Leelawadee" pitchFamily="34" charset="-34"/>
              </a:rPr>
              <a:t>C</a:t>
            </a:r>
            <a:r>
              <a:rPr lang="es-MX" sz="2800" b="1" dirty="0" smtClean="0">
                <a:solidFill>
                  <a:schemeClr val="bg1"/>
                </a:solidFill>
                <a:latin typeface="Leelawadee" panose="020B0502040204020203" pitchFamily="34" charset="-34"/>
                <a:cs typeface="Leelawadee" pitchFamily="34" charset="-34"/>
              </a:rPr>
              <a:t>uatrimestre</a:t>
            </a:r>
            <a:endParaRPr lang="es-MX" sz="2800" b="1" dirty="0">
              <a:solidFill>
                <a:schemeClr val="bg1"/>
              </a:solidFill>
              <a:latin typeface="Leelawadee" pitchFamily="34" charset="-34"/>
              <a:cs typeface="Leelawadee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8217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-6927" y="7545"/>
            <a:ext cx="9150927" cy="6863455"/>
            <a:chOff x="-6927" y="-5455"/>
            <a:chExt cx="9150927" cy="6863455"/>
          </a:xfrm>
        </p:grpSpPr>
        <p:pic>
          <p:nvPicPr>
            <p:cNvPr id="9" name="63 Imagen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5455"/>
              <a:ext cx="9144000" cy="9960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64 Rectángulo"/>
            <p:cNvSpPr/>
            <p:nvPr/>
          </p:nvSpPr>
          <p:spPr>
            <a:xfrm>
              <a:off x="-6927" y="990601"/>
              <a:ext cx="9144000" cy="58673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MX" sz="1400" dirty="0"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</p:grpSp>
      <p:pic>
        <p:nvPicPr>
          <p:cNvPr id="2" name="1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455"/>
            <a:ext cx="9144000" cy="99605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795829"/>
              </p:ext>
            </p:extLst>
          </p:nvPr>
        </p:nvGraphicFramePr>
        <p:xfrm>
          <a:off x="990600" y="1219200"/>
          <a:ext cx="7965844" cy="483717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61840">
                  <a:extLst>
                    <a:ext uri="{9D8B030D-6E8A-4147-A177-3AD203B41FA5}">
                      <a16:colId xmlns:a16="http://schemas.microsoft.com/office/drawing/2014/main" xmlns="" val="3157796466"/>
                    </a:ext>
                  </a:extLst>
                </a:gridCol>
                <a:gridCol w="7504004">
                  <a:extLst>
                    <a:ext uri="{9D8B030D-6E8A-4147-A177-3AD203B41FA5}">
                      <a16:colId xmlns:a16="http://schemas.microsoft.com/office/drawing/2014/main" xmlns="" val="1685116012"/>
                    </a:ext>
                  </a:extLst>
                </a:gridCol>
              </a:tblGrid>
              <a:tr h="22713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2400" kern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Requisitos</a:t>
                      </a:r>
                    </a:p>
                  </a:txBody>
                  <a:tcPr marL="54553" marR="54553" marT="0" marB="0">
                    <a:solidFill>
                      <a:srgbClr val="00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4205054"/>
                  </a:ext>
                </a:extLst>
              </a:tr>
              <a:tr h="1534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effectLst/>
                        </a:rPr>
                        <a:t>1</a:t>
                      </a:r>
                      <a:endParaRPr lang="es-MX" sz="1200" dirty="0">
                        <a:effectLst/>
                        <a:latin typeface="Tekton Pro" panose="020F06030202080209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53" marR="5455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kern="1200" dirty="0" smtClean="0"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Una</a:t>
                      </a:r>
                      <a:r>
                        <a:rPr lang="es-MX" sz="1200" kern="1200" baseline="0" dirty="0" smtClean="0">
                          <a:effectLst/>
                          <a:latin typeface="Leelawadee" panose="020B0502040204020203" pitchFamily="34" charset="-34"/>
                          <a:ea typeface="+mn-ea"/>
                          <a:cs typeface="Leelawadee" panose="020B0502040204020203" pitchFamily="34" charset="-34"/>
                        </a:rPr>
                        <a:t> fotografía de estudio en tamaño infantil reciente y a color.</a:t>
                      </a:r>
                      <a:endParaRPr lang="es-MX" sz="1200" dirty="0">
                        <a:effectLst/>
                        <a:latin typeface="Leelawadee" panose="020B0502040204020203" pitchFamily="34" charset="-34"/>
                        <a:ea typeface="Times New Roman" panose="02020603050405020304" pitchFamily="18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9647440"/>
                  </a:ext>
                </a:extLst>
              </a:tr>
              <a:tr h="1534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Tekton Pro" panose="020F06030202080209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200" dirty="0">
                        <a:effectLst/>
                        <a:latin typeface="Tekton Pro" panose="020F06030202080209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53" marR="5455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kern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Original y 4 copias del acta de nacimiento T/carta.</a:t>
                      </a:r>
                      <a:endParaRPr lang="es-MX" sz="1200" dirty="0">
                        <a:effectLst/>
                        <a:latin typeface="Leelawadee" panose="020B0502040204020203" pitchFamily="34" charset="-34"/>
                        <a:ea typeface="Times New Roman" panose="02020603050405020304" pitchFamily="18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8475784"/>
                  </a:ext>
                </a:extLst>
              </a:tr>
              <a:tr h="2091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s-MX" sz="1200" dirty="0">
                        <a:effectLst/>
                        <a:latin typeface="Tekton Pro" panose="020F06030202080209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53" marR="5455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Original y 4 copias del certificado de bachillerato o constancia de terminación de estudios de bachillerato T/carta</a:t>
                      </a:r>
                      <a:r>
                        <a:rPr lang="es-MX" sz="1200" kern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b="1" kern="1200" dirty="0" smtClean="0"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IMPORTANTE:</a:t>
                      </a:r>
                      <a:r>
                        <a:rPr lang="es-MX" sz="1200" b="1" kern="1200" baseline="0" dirty="0" smtClean="0"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 </a:t>
                      </a:r>
                      <a:r>
                        <a:rPr lang="es-MX" sz="1200" kern="1200" baseline="0" dirty="0" smtClean="0"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en caso de haber cursado el bachillerato en 2 o más instituciones presentar 3 copias del dictamen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kern="1200" baseline="0" dirty="0" smtClean="0"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de equivalencia.</a:t>
                      </a:r>
                      <a:endParaRPr lang="es-MX" sz="1200" dirty="0">
                        <a:effectLst/>
                        <a:latin typeface="Leelawadee" panose="020B0502040204020203" pitchFamily="34" charset="-34"/>
                        <a:ea typeface="Times New Roman" panose="02020603050405020304" pitchFamily="18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1478011"/>
                  </a:ext>
                </a:extLst>
              </a:tr>
              <a:tr h="1534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s-MX" sz="1200" dirty="0">
                        <a:effectLst/>
                        <a:latin typeface="Tekton Pro" panose="020F06030202080209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53" marR="5455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Cuatro copias de la CURP T/carta.</a:t>
                      </a:r>
                      <a:endParaRPr lang="es-MX" sz="1200" dirty="0">
                        <a:effectLst/>
                        <a:latin typeface="Leelawadee" panose="020B0502040204020203" pitchFamily="34" charset="-34"/>
                        <a:ea typeface="Times New Roman" panose="02020603050405020304" pitchFamily="18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3421481"/>
                  </a:ext>
                </a:extLst>
              </a:tr>
              <a:tr h="9466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s-MX" sz="1200" dirty="0">
                        <a:effectLst/>
                        <a:latin typeface="Tekton Pro" panose="020F06030202080209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53" marR="5455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Un folder nuevo tamaño oficio de acuerdo a los colores siguientes: </a:t>
                      </a:r>
                      <a:endParaRPr lang="es-MX" sz="1200" kern="1200" dirty="0" smtClean="0">
                        <a:effectLst/>
                        <a:latin typeface="Leelawadee" panose="020B0502040204020203" pitchFamily="34" charset="-34"/>
                        <a:cs typeface="Leelawadee" panose="020B0502040204020203" pitchFamily="34" charset="-34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b="1" kern="1200" baseline="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            </a:t>
                      </a:r>
                      <a:r>
                        <a:rPr lang="es-MX" sz="1200" b="1" kern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 </a:t>
                      </a:r>
                      <a:r>
                        <a:rPr lang="es-MX" sz="1200" b="1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Beige: </a:t>
                      </a:r>
                      <a:r>
                        <a:rPr lang="es-MX" sz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Desarrollo de Negocios y Administración y Evaluación</a:t>
                      </a:r>
                      <a:r>
                        <a:rPr lang="es-MX" sz="1200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.</a:t>
                      </a:r>
                      <a:endParaRPr lang="es-MX" sz="1200" dirty="0">
                        <a:effectLst/>
                        <a:latin typeface="Leelawadee" panose="020B0502040204020203" pitchFamily="34" charset="-34"/>
                        <a:cs typeface="Leelawadee" panose="020B0502040204020203" pitchFamily="34" charset="-34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b="1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      </a:t>
                      </a:r>
                      <a:r>
                        <a:rPr lang="es-MX" sz="1200" b="1" kern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       Verde</a:t>
                      </a:r>
                      <a:r>
                        <a:rPr lang="es-MX" sz="1200" b="1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: </a:t>
                      </a:r>
                      <a:r>
                        <a:rPr lang="es-MX" sz="1200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Agrobiotecnología y Mecatrónica. </a:t>
                      </a:r>
                      <a:endParaRPr lang="es-MX" sz="1200" dirty="0">
                        <a:effectLst/>
                        <a:latin typeface="Leelawadee" panose="020B0502040204020203" pitchFamily="34" charset="-34"/>
                        <a:cs typeface="Leelawadee" panose="020B0502040204020203" pitchFamily="34" charset="-34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      </a:t>
                      </a:r>
                      <a:r>
                        <a:rPr lang="es-MX" sz="1200" kern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       </a:t>
                      </a:r>
                      <a:r>
                        <a:rPr lang="es-MX" sz="1200" b="1" kern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Amarillo</a:t>
                      </a:r>
                      <a:r>
                        <a:rPr lang="es-MX" sz="1200" b="1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: </a:t>
                      </a:r>
                      <a:r>
                        <a:rPr lang="es-MX" sz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Contaduría </a:t>
                      </a:r>
                      <a:r>
                        <a:rPr lang="es-MX" sz="1200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y Tecnologías de la Información.</a:t>
                      </a:r>
                      <a:endParaRPr lang="es-MX" sz="1200" dirty="0">
                        <a:effectLst/>
                        <a:latin typeface="Leelawadee" panose="020B0502040204020203" pitchFamily="34" charset="-34"/>
                        <a:cs typeface="Leelawadee" panose="020B0502040204020203" pitchFamily="34" charset="-34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b="1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     </a:t>
                      </a:r>
                      <a:r>
                        <a:rPr lang="es-MX" sz="1200" b="1" kern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        </a:t>
                      </a:r>
                      <a:r>
                        <a:rPr lang="es-MX" sz="1200" b="1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Azul: </a:t>
                      </a:r>
                      <a:r>
                        <a:rPr lang="es-MX" sz="1200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Mecánica y Construcción.</a:t>
                      </a:r>
                      <a:endParaRPr lang="es-MX" sz="1200" dirty="0">
                        <a:effectLst/>
                        <a:latin typeface="Leelawadee" panose="020B0502040204020203" pitchFamily="34" charset="-34"/>
                        <a:cs typeface="Leelawadee" panose="020B0502040204020203" pitchFamily="34" charset="-34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b="1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      </a:t>
                      </a:r>
                      <a:r>
                        <a:rPr lang="es-MX" sz="1200" b="1" kern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       Rosa</a:t>
                      </a:r>
                      <a:r>
                        <a:rPr lang="es-MX" sz="1200" b="1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: </a:t>
                      </a:r>
                      <a:r>
                        <a:rPr lang="es-MX" sz="1200" kern="12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Gastronomía y Procesos Alimentarios.</a:t>
                      </a:r>
                      <a:endParaRPr lang="es-MX" sz="1200" dirty="0">
                        <a:effectLst/>
                        <a:latin typeface="Leelawadee" panose="020B0502040204020203" pitchFamily="34" charset="-34"/>
                        <a:ea typeface="Times New Roman" panose="02020603050405020304" pitchFamily="18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3390552"/>
                  </a:ext>
                </a:extLst>
              </a:tr>
              <a:tr h="9145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s-MX" sz="1200" dirty="0">
                        <a:effectLst/>
                        <a:latin typeface="Tekton Pro" panose="020F06030202080209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53" marR="54553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kern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Presentar CARTILLA OFICIAL DE SALUD vigente.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MX" sz="1200" kern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Obtener el Número de Seguridad Social (NSS) y la vigencia de derechos con fecha actual en la página Web </a:t>
                      </a:r>
                      <a:r>
                        <a:rPr lang="es-MX" sz="1200" u="sng" kern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  <a:hlinkClick r:id="rId3"/>
                        </a:rPr>
                        <a:t>www.imss.gob.mx</a:t>
                      </a:r>
                      <a:r>
                        <a:rPr lang="es-MX" sz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, imprimir los </a:t>
                      </a:r>
                      <a:r>
                        <a:rPr lang="es-MX" sz="1200" kern="12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documentos y entregarlos al Departamento de Servicios Médicos al finalizar su inscripción (Edificio K, planta baja). En la página Web de la UTHH puedes accesar a la guía que te indica los pasos a seguir, esta se encuentra en la ruta siguiente: servicios escolares/servicios médicos/guía para el registro en el IMSS. Para realizar satisfactoriamente tu tramite es necesario tener a la mano la CURP y contar con un correo electrónico vigente. </a:t>
                      </a:r>
                      <a:endParaRPr lang="es-MX" sz="1200" dirty="0">
                        <a:effectLst/>
                        <a:latin typeface="Leelawadee" panose="020B0502040204020203" pitchFamily="34" charset="-34"/>
                        <a:ea typeface="Times New Roman" panose="02020603050405020304" pitchFamily="18" charset="0"/>
                        <a:cs typeface="Leelawadee" panose="020B0502040204020203" pitchFamily="34" charset="-34"/>
                      </a:endParaRPr>
                    </a:p>
                  </a:txBody>
                  <a:tcPr marL="54553" marR="54553" marT="0" marB="0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5722479"/>
                  </a:ext>
                </a:extLst>
              </a:tr>
            </a:tbl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122582" y="1219200"/>
            <a:ext cx="771525" cy="707886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 smtClean="0">
                <a:solidFill>
                  <a:schemeClr val="bg1"/>
                </a:solidFill>
                <a:latin typeface="Tekton Pro" panose="020F0603020208020904" pitchFamily="34" charset="0"/>
              </a:rPr>
              <a:t>3</a:t>
            </a:r>
            <a:endParaRPr lang="es-MX" sz="4000" b="1" dirty="0">
              <a:solidFill>
                <a:schemeClr val="bg1"/>
              </a:solidFill>
              <a:latin typeface="Tekton Pro" panose="020F06030202080209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1828800" y="3505200"/>
            <a:ext cx="213360" cy="948690"/>
            <a:chOff x="2099691" y="3954780"/>
            <a:chExt cx="213360" cy="948690"/>
          </a:xfrm>
        </p:grpSpPr>
        <p:sp>
          <p:nvSpPr>
            <p:cNvPr id="15" name="Proceso predefinido 14"/>
            <p:cNvSpPr/>
            <p:nvPr/>
          </p:nvSpPr>
          <p:spPr>
            <a:xfrm>
              <a:off x="2103501" y="3954780"/>
              <a:ext cx="209550" cy="158750"/>
            </a:xfrm>
            <a:prstGeom prst="flowChartPredefinedProcess">
              <a:avLst/>
            </a:prstGeom>
            <a:solidFill>
              <a:srgbClr val="FFFFCC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16" name="Proceso predefinido 15"/>
            <p:cNvSpPr/>
            <p:nvPr/>
          </p:nvSpPr>
          <p:spPr>
            <a:xfrm>
              <a:off x="2099691" y="4154805"/>
              <a:ext cx="209550" cy="158750"/>
            </a:xfrm>
            <a:prstGeom prst="flowChartPredefinedProcess">
              <a:avLst/>
            </a:prstGeom>
            <a:solidFill>
              <a:srgbClr val="92D05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17" name="Proceso predefinido 16"/>
            <p:cNvSpPr/>
            <p:nvPr/>
          </p:nvSpPr>
          <p:spPr>
            <a:xfrm>
              <a:off x="2099691" y="4346575"/>
              <a:ext cx="209550" cy="158750"/>
            </a:xfrm>
            <a:prstGeom prst="flowChartPredefinedProcess">
              <a:avLst/>
            </a:prstGeom>
            <a:solidFill>
              <a:srgbClr val="FFFF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18" name="Proceso predefinido 17"/>
            <p:cNvSpPr/>
            <p:nvPr/>
          </p:nvSpPr>
          <p:spPr>
            <a:xfrm>
              <a:off x="2099691" y="4546600"/>
              <a:ext cx="209550" cy="158750"/>
            </a:xfrm>
            <a:prstGeom prst="flowChartPredefined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19" name="Proceso predefinido 18"/>
            <p:cNvSpPr/>
            <p:nvPr/>
          </p:nvSpPr>
          <p:spPr>
            <a:xfrm>
              <a:off x="2099691" y="4744720"/>
              <a:ext cx="209550" cy="158750"/>
            </a:xfrm>
            <a:prstGeom prst="flowChartPredefinedProcess">
              <a:avLst/>
            </a:prstGeom>
            <a:solidFill>
              <a:srgbClr val="FF99CC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</p:grpSp>
      <p:sp>
        <p:nvSpPr>
          <p:cNvPr id="3" name="Rectángulo 2"/>
          <p:cNvSpPr/>
          <p:nvPr/>
        </p:nvSpPr>
        <p:spPr>
          <a:xfrm>
            <a:off x="990600" y="5960875"/>
            <a:ext cx="7965844" cy="52322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chemeClr val="bg1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Queda bajo responsabilidad del alumno/a quedar inscrito </a:t>
            </a:r>
            <a:r>
              <a:rPr lang="es-MX" sz="1400" b="1" dirty="0" smtClean="0">
                <a:solidFill>
                  <a:schemeClr val="bg1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en el cuatrimestre </a:t>
            </a:r>
            <a:r>
              <a:rPr lang="es-MX" sz="1400" b="1" dirty="0" err="1">
                <a:solidFill>
                  <a:schemeClr val="bg1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sep</a:t>
            </a:r>
            <a:r>
              <a:rPr lang="es-MX" sz="1400" b="1" dirty="0">
                <a:solidFill>
                  <a:schemeClr val="bg1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-dic 2019, </a:t>
            </a:r>
            <a:r>
              <a:rPr lang="es-MX" sz="1400" b="1" dirty="0" smtClean="0">
                <a:solidFill>
                  <a:schemeClr val="bg1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no se debe omitir ningún requisito. </a:t>
            </a:r>
            <a:endParaRPr lang="es-MX" sz="1400" b="1" dirty="0">
              <a:solidFill>
                <a:schemeClr val="bg1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1520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-6927" y="7545"/>
            <a:ext cx="9150927" cy="6863455"/>
            <a:chOff x="-6927" y="-5455"/>
            <a:chExt cx="9150927" cy="6863455"/>
          </a:xfrm>
        </p:grpSpPr>
        <p:pic>
          <p:nvPicPr>
            <p:cNvPr id="9" name="63 Imagen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5455"/>
              <a:ext cx="9144000" cy="9960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64 Rectángulo"/>
            <p:cNvSpPr/>
            <p:nvPr/>
          </p:nvSpPr>
          <p:spPr>
            <a:xfrm>
              <a:off x="-6927" y="990601"/>
              <a:ext cx="9144000" cy="58673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MX" dirty="0"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</p:grpSp>
      <p:pic>
        <p:nvPicPr>
          <p:cNvPr id="2" name="1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455"/>
            <a:ext cx="9144000" cy="99605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Freeform 68"/>
          <p:cNvSpPr>
            <a:spLocks/>
          </p:cNvSpPr>
          <p:nvPr/>
        </p:nvSpPr>
        <p:spPr bwMode="auto">
          <a:xfrm>
            <a:off x="228601" y="1066800"/>
            <a:ext cx="8686800" cy="584200"/>
          </a:xfrm>
          <a:custGeom>
            <a:avLst/>
            <a:gdLst>
              <a:gd name="T0" fmla="+- 0 8504 8504"/>
              <a:gd name="T1" fmla="*/ T0 w 5176"/>
              <a:gd name="T2" fmla="+- 0 802 -118"/>
              <a:gd name="T3" fmla="*/ 802 h 920"/>
              <a:gd name="T4" fmla="+- 0 13680 8504"/>
              <a:gd name="T5" fmla="*/ T4 w 5176"/>
              <a:gd name="T6" fmla="+- 0 802 -118"/>
              <a:gd name="T7" fmla="*/ 802 h 920"/>
              <a:gd name="T8" fmla="+- 0 13680 8504"/>
              <a:gd name="T9" fmla="*/ T8 w 5176"/>
              <a:gd name="T10" fmla="+- 0 -118 -118"/>
              <a:gd name="T11" fmla="*/ -118 h 920"/>
              <a:gd name="T12" fmla="+- 0 8504 8504"/>
              <a:gd name="T13" fmla="*/ T12 w 5176"/>
              <a:gd name="T14" fmla="+- 0 -118 -118"/>
              <a:gd name="T15" fmla="*/ -118 h 920"/>
              <a:gd name="T16" fmla="+- 0 8504 8504"/>
              <a:gd name="T17" fmla="*/ T16 w 5176"/>
              <a:gd name="T18" fmla="+- 0 802 -118"/>
              <a:gd name="T19" fmla="*/ 802 h 92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</a:cxnLst>
            <a:rect l="0" t="0" r="r" b="b"/>
            <a:pathLst>
              <a:path w="5176" h="920">
                <a:moveTo>
                  <a:pt x="0" y="920"/>
                </a:moveTo>
                <a:lnTo>
                  <a:pt x="5176" y="920"/>
                </a:lnTo>
                <a:lnTo>
                  <a:pt x="5176" y="0"/>
                </a:lnTo>
                <a:lnTo>
                  <a:pt x="0" y="0"/>
                </a:lnTo>
                <a:lnTo>
                  <a:pt x="0" y="92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Leelawadee" panose="020B0502040204020203" pitchFamily="34" charset="-34"/>
                <a:cs typeface="Leelawadee" pitchFamily="34" charset="-34"/>
              </a:rPr>
              <a:t>Reinscripción 4º. y 10º. Cuatrimestres  </a:t>
            </a:r>
            <a:endParaRPr lang="es-MX" sz="3200" b="1" dirty="0">
              <a:solidFill>
                <a:schemeClr val="bg1"/>
              </a:solidFill>
              <a:latin typeface="Leelawadee" pitchFamily="34" charset="-34"/>
              <a:cs typeface="Leelawadee" pitchFamily="34" charset="-34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803423"/>
              </p:ext>
            </p:extLst>
          </p:nvPr>
        </p:nvGraphicFramePr>
        <p:xfrm>
          <a:off x="228600" y="1693602"/>
          <a:ext cx="8724900" cy="4097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74320">
                <a:tc gridSpan="6">
                  <a:txBody>
                    <a:bodyPr/>
                    <a:lstStyle/>
                    <a:p>
                      <a:pPr algn="ctr"/>
                      <a:r>
                        <a:rPr lang="es-MX" sz="2000" dirty="0" smtClean="0">
                          <a:latin typeface="Leelawadee" pitchFamily="34" charset="-34"/>
                          <a:cs typeface="Leelawadee" pitchFamily="34" charset="-34"/>
                        </a:rPr>
                        <a:t>Calendario</a:t>
                      </a:r>
                    </a:p>
                    <a:p>
                      <a:pPr algn="just"/>
                      <a:r>
                        <a:rPr lang="es-MX" sz="1600" dirty="0" smtClean="0">
                          <a:latin typeface="Leelawadee" pitchFamily="34" charset="-34"/>
                          <a:cs typeface="Leelawadee" pitchFamily="34" charset="-34"/>
                        </a:rPr>
                        <a:t>El</a:t>
                      </a:r>
                      <a:r>
                        <a:rPr lang="es-MX" sz="1600" baseline="0" dirty="0" smtClean="0">
                          <a:latin typeface="Leelawadee" pitchFamily="34" charset="-34"/>
                          <a:cs typeface="Leelawadee" pitchFamily="34" charset="-34"/>
                        </a:rPr>
                        <a:t> alumnado en situación académica regular podrá imprimir su formato de pago en PODAI a partir del 6 de agosto.</a:t>
                      </a:r>
                      <a:endParaRPr lang="es-MX" sz="1600" dirty="0" smtClean="0">
                        <a:latin typeface="Leelawadee" pitchFamily="34" charset="-34"/>
                        <a:cs typeface="Leelawadee" pitchFamily="34" charset="-34"/>
                      </a:endParaRPr>
                    </a:p>
                  </a:txBody>
                  <a:tcPr>
                    <a:solidFill>
                      <a:srgbClr val="2C800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7179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err="1" smtClean="0">
                          <a:solidFill>
                            <a:schemeClr val="bg1"/>
                          </a:solidFill>
                        </a:rPr>
                        <a:t>Cuat</a:t>
                      </a:r>
                      <a:r>
                        <a:rPr lang="es-MX" sz="1600" dirty="0" smtClean="0">
                          <a:solidFill>
                            <a:schemeClr val="bg1"/>
                          </a:solidFill>
                        </a:rPr>
                        <a:t>. </a:t>
                      </a:r>
                      <a:endParaRPr lang="es-MX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Lunes</a:t>
                      </a:r>
                    </a:p>
                    <a:p>
                      <a:pPr algn="ctr"/>
                      <a:r>
                        <a:rPr lang="es-MX" sz="1400" b="1" baseline="0" dirty="0" smtClean="0">
                          <a:solidFill>
                            <a:schemeClr val="bg1"/>
                          </a:solidFill>
                        </a:rPr>
                        <a:t> 5 de agosto</a:t>
                      </a:r>
                      <a:endParaRPr lang="es-MX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Martes</a:t>
                      </a:r>
                    </a:p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6 de agosto</a:t>
                      </a:r>
                      <a:endParaRPr lang="es-MX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Miércoles</a:t>
                      </a:r>
                    </a:p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7 de agosto</a:t>
                      </a:r>
                      <a:endParaRPr lang="es-MX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Jueves</a:t>
                      </a:r>
                    </a:p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8 de agosto</a:t>
                      </a:r>
                      <a:endParaRPr lang="es-MX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Viernes</a:t>
                      </a:r>
                    </a:p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9 de agosto</a:t>
                      </a:r>
                      <a:endParaRPr lang="es-MX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4o.</a:t>
                      </a:r>
                      <a:r>
                        <a:rPr lang="es-MX" sz="1200" baseline="0" dirty="0" smtClean="0"/>
                        <a:t> </a:t>
                      </a:r>
                      <a:endParaRPr lang="es-MX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CONTA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AGRO</a:t>
                      </a:r>
                      <a:endParaRPr lang="es-MX" sz="1200" dirty="0"/>
                    </a:p>
                  </a:txBody>
                  <a:tcP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CONST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AFP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MECA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PA</a:t>
                      </a:r>
                      <a:endParaRPr lang="es-MX" sz="1200" dirty="0"/>
                    </a:p>
                  </a:txBody>
                  <a:tcP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GAS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MECAT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TI</a:t>
                      </a:r>
                      <a:r>
                        <a:rPr lang="es-MX" sz="1200" baseline="0" dirty="0" smtClean="0"/>
                        <a:t>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DN</a:t>
                      </a:r>
                    </a:p>
                  </a:txBody>
                  <a:tcP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71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dirty="0" err="1" smtClean="0">
                          <a:solidFill>
                            <a:schemeClr val="bg1"/>
                          </a:solidFill>
                        </a:rPr>
                        <a:t>Cuat</a:t>
                      </a:r>
                      <a:r>
                        <a:rPr lang="es-MX" sz="1600" dirty="0" smtClean="0">
                          <a:solidFill>
                            <a:schemeClr val="bg1"/>
                          </a:solidFill>
                        </a:rPr>
                        <a:t>. </a:t>
                      </a:r>
                    </a:p>
                    <a:p>
                      <a:endParaRPr lang="es-MX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Lunes</a:t>
                      </a:r>
                    </a:p>
                    <a:p>
                      <a:pPr algn="ctr"/>
                      <a:r>
                        <a:rPr lang="es-MX" sz="1400" b="1" baseline="0" dirty="0" smtClean="0">
                          <a:solidFill>
                            <a:schemeClr val="bg1"/>
                          </a:solidFill>
                        </a:rPr>
                        <a:t> 12 de agosto</a:t>
                      </a:r>
                      <a:endParaRPr lang="es-MX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Martes</a:t>
                      </a:r>
                    </a:p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13 de agosto</a:t>
                      </a:r>
                      <a:endParaRPr lang="es-MX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Miércoles</a:t>
                      </a:r>
                    </a:p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14 de agosto</a:t>
                      </a:r>
                      <a:endParaRPr lang="es-MX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Jueves</a:t>
                      </a:r>
                    </a:p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15 de agosto</a:t>
                      </a:r>
                      <a:endParaRPr lang="es-MX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Viernes</a:t>
                      </a:r>
                    </a:p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16 de agosto</a:t>
                      </a:r>
                      <a:endParaRPr lang="es-MX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7179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10o.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CONTA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AGRO</a:t>
                      </a:r>
                      <a:endParaRPr lang="es-MX" sz="1200" dirty="0"/>
                    </a:p>
                  </a:txBody>
                  <a:tcP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CIV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GP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MM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PA</a:t>
                      </a:r>
                      <a:endParaRPr lang="es-MX" sz="1200" dirty="0"/>
                    </a:p>
                  </a:txBody>
                  <a:tcP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GAS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MECAT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TI</a:t>
                      </a:r>
                      <a:r>
                        <a:rPr lang="es-MX" sz="1200" baseline="0" dirty="0" smtClean="0"/>
                        <a:t>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!"/>
                      </a:pPr>
                      <a:r>
                        <a:rPr lang="es-MX" sz="1200" dirty="0" smtClean="0"/>
                        <a:t>DIE</a:t>
                      </a:r>
                    </a:p>
                  </a:txBody>
                  <a:tcP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7179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dirty="0" smtClean="0">
                          <a:solidFill>
                            <a:schemeClr val="bg1"/>
                          </a:solidFill>
                          <a:latin typeface="Leelawadee" pitchFamily="34" charset="-34"/>
                          <a:cs typeface="Leelawadee" pitchFamily="34" charset="-34"/>
                        </a:rPr>
                        <a:t>Del</a:t>
                      </a:r>
                      <a:r>
                        <a:rPr lang="es-MX" sz="1600" b="1" baseline="0" dirty="0" smtClean="0">
                          <a:solidFill>
                            <a:schemeClr val="bg1"/>
                          </a:solidFill>
                          <a:latin typeface="Leelawadee" pitchFamily="34" charset="-34"/>
                          <a:cs typeface="Leelawadee" pitchFamily="34" charset="-34"/>
                        </a:rPr>
                        <a:t> 19 al 23 de agosto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baseline="0" dirty="0" smtClean="0">
                          <a:solidFill>
                            <a:schemeClr val="bg1"/>
                          </a:solidFill>
                          <a:latin typeface="Leelawadee" pitchFamily="34" charset="-34"/>
                          <a:cs typeface="Leelawadee" pitchFamily="34" charset="-34"/>
                        </a:rPr>
                        <a:t>Alumnado en situación académica irregular de todos los programas  educativos</a:t>
                      </a:r>
                    </a:p>
                  </a:txBody>
                  <a:tcPr>
                    <a:solidFill>
                      <a:srgbClr val="2C800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es-MX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es-MX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es-MX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es-MX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es-MX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7179">
                <a:tc gridSpan="6">
                  <a:txBody>
                    <a:bodyPr/>
                    <a:lstStyle/>
                    <a:p>
                      <a:pPr algn="just"/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Queda bajo responsabilidad del alumno/a quedar inscrito en el cuatrimestre </a:t>
                      </a:r>
                      <a:r>
                        <a:rPr lang="es-MX" sz="1200" b="1" baseline="0" dirty="0" err="1" smtClean="0">
                          <a:solidFill>
                            <a:schemeClr val="bg1"/>
                          </a:solidFill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Sep</a:t>
                      </a:r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-Dic 2019.</a:t>
                      </a:r>
                    </a:p>
                    <a:p>
                      <a:pPr algn="just"/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El sistema automáticamente realizará la baja en caso de no realizar el trámite correspondiente. 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es-MX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es-MX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es-MX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es-MX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es-MX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50425"/>
              </p:ext>
            </p:extLst>
          </p:nvPr>
        </p:nvGraphicFramePr>
        <p:xfrm>
          <a:off x="228600" y="5867400"/>
          <a:ext cx="8723392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xmlns="" val="131812310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425430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5116707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762481528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838933116"/>
                    </a:ext>
                  </a:extLst>
                </a:gridCol>
                <a:gridCol w="950992">
                  <a:extLst>
                    <a:ext uri="{9D8B030D-6E8A-4147-A177-3AD203B41FA5}">
                      <a16:colId xmlns:a16="http://schemas.microsoft.com/office/drawing/2014/main" xmlns="" val="2911804086"/>
                    </a:ext>
                  </a:extLst>
                </a:gridCol>
              </a:tblGrid>
              <a:tr h="152400">
                <a:tc gridSpan="6">
                  <a:txBody>
                    <a:bodyPr/>
                    <a:lstStyle/>
                    <a:p>
                      <a:pPr algn="ctr"/>
                      <a:r>
                        <a:rPr lang="es-MX" sz="1600" b="1" baseline="0" dirty="0" smtClean="0">
                          <a:solidFill>
                            <a:schemeClr val="bg1"/>
                          </a:solidFill>
                          <a:latin typeface="Leelawadee" pitchFamily="34" charset="-34"/>
                          <a:cs typeface="Leelawadee" pitchFamily="34" charset="-34"/>
                        </a:rPr>
                        <a:t>Cuotas y tarifas</a:t>
                      </a:r>
                    </a:p>
                  </a:txBody>
                  <a:tcPr>
                    <a:solidFill>
                      <a:srgbClr val="2C800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MX" sz="1800" b="1" baseline="0" dirty="0" smtClean="0">
                        <a:solidFill>
                          <a:schemeClr val="bg1"/>
                        </a:solidFill>
                        <a:latin typeface="Leelawadee" pitchFamily="34" charset="-34"/>
                        <a:cs typeface="Leelawadee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2C800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75978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Inscripción 4º. 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baseline="0" dirty="0" smtClean="0">
                          <a:solidFill>
                            <a:schemeClr val="tx1"/>
                          </a:solidFill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$ 1200.00</a:t>
                      </a:r>
                    </a:p>
                  </a:txBody>
                  <a:tcP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baseline="0" dirty="0" smtClean="0">
                          <a:solidFill>
                            <a:schemeClr val="bg1"/>
                          </a:solidFill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Inscripción 10º.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baseline="0" dirty="0" smtClean="0">
                          <a:solidFill>
                            <a:schemeClr val="tx1"/>
                          </a:solidFill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$ 1300.00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baseline="0" dirty="0" smtClean="0">
                          <a:solidFill>
                            <a:schemeClr val="bg1"/>
                          </a:solidFill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Seguro estudiantil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baseline="0" dirty="0" smtClean="0">
                          <a:solidFill>
                            <a:schemeClr val="tx1"/>
                          </a:solidFill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$ 170.00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5858806"/>
                  </a:ext>
                </a:extLst>
              </a:tr>
              <a:tr h="228600">
                <a:tc gridSpan="6"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</a:rPr>
                        <a:t>El pago debe</a:t>
                      </a:r>
                      <a:r>
                        <a:rPr lang="es-MX" sz="1400" b="1" baseline="0" dirty="0" smtClean="0">
                          <a:solidFill>
                            <a:schemeClr val="bg1"/>
                          </a:solidFill>
                        </a:rPr>
                        <a:t> realizarse en Banco Banorte</a:t>
                      </a:r>
                      <a:endParaRPr lang="es-MX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s-MX" sz="1400" b="0" baseline="0" dirty="0" smtClean="0">
                        <a:solidFill>
                          <a:schemeClr val="tx1"/>
                        </a:solidFill>
                        <a:latin typeface="Leelawadee" panose="020B0502040204020203" pitchFamily="34" charset="-34"/>
                        <a:cs typeface="Leelawadee" panose="020B0502040204020203" pitchFamily="34" charset="-34"/>
                      </a:endParaRPr>
                    </a:p>
                  </a:txBody>
                  <a:tcP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MX" sz="1400" b="1" baseline="0" dirty="0" smtClean="0">
                        <a:solidFill>
                          <a:schemeClr val="bg1"/>
                        </a:solidFill>
                        <a:latin typeface="Leelawadee" panose="020B0502040204020203" pitchFamily="34" charset="-34"/>
                        <a:cs typeface="Leelawadee" panose="020B0502040204020203" pitchFamily="34" charset="-34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s-MX" sz="1400" b="0" baseline="0" dirty="0" smtClean="0">
                        <a:solidFill>
                          <a:schemeClr val="tx1"/>
                        </a:solidFill>
                        <a:latin typeface="Leelawadee" panose="020B0502040204020203" pitchFamily="34" charset="-34"/>
                        <a:cs typeface="Leelawadee" panose="020B0502040204020203" pitchFamily="34" charset="-34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MX" sz="1400" b="1" baseline="0" dirty="0" smtClean="0">
                        <a:solidFill>
                          <a:schemeClr val="bg1"/>
                        </a:solidFill>
                        <a:latin typeface="Leelawadee" panose="020B0502040204020203" pitchFamily="34" charset="-34"/>
                        <a:cs typeface="Leelawadee" panose="020B05020402040202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s-MX" sz="1400" b="0" baseline="0" dirty="0" smtClean="0">
                        <a:solidFill>
                          <a:schemeClr val="tx1"/>
                        </a:solidFill>
                        <a:latin typeface="Leelawadee" panose="020B0502040204020203" pitchFamily="34" charset="-34"/>
                        <a:cs typeface="Leelawadee" panose="020B05020402040202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75118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21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455"/>
            <a:ext cx="9144000" cy="7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Rectángulo"/>
          <p:cNvSpPr/>
          <p:nvPr/>
        </p:nvSpPr>
        <p:spPr>
          <a:xfrm>
            <a:off x="-6927" y="791445"/>
            <a:ext cx="9144000" cy="60665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Freeform 68"/>
          <p:cNvSpPr>
            <a:spLocks/>
          </p:cNvSpPr>
          <p:nvPr/>
        </p:nvSpPr>
        <p:spPr bwMode="auto">
          <a:xfrm>
            <a:off x="266700" y="895254"/>
            <a:ext cx="8648700" cy="513769"/>
          </a:xfrm>
          <a:custGeom>
            <a:avLst/>
            <a:gdLst>
              <a:gd name="T0" fmla="+- 0 8504 8504"/>
              <a:gd name="T1" fmla="*/ T0 w 5176"/>
              <a:gd name="T2" fmla="+- 0 802 -118"/>
              <a:gd name="T3" fmla="*/ 802 h 920"/>
              <a:gd name="T4" fmla="+- 0 13680 8504"/>
              <a:gd name="T5" fmla="*/ T4 w 5176"/>
              <a:gd name="T6" fmla="+- 0 802 -118"/>
              <a:gd name="T7" fmla="*/ 802 h 920"/>
              <a:gd name="T8" fmla="+- 0 13680 8504"/>
              <a:gd name="T9" fmla="*/ T8 w 5176"/>
              <a:gd name="T10" fmla="+- 0 -118 -118"/>
              <a:gd name="T11" fmla="*/ -118 h 920"/>
              <a:gd name="T12" fmla="+- 0 8504 8504"/>
              <a:gd name="T13" fmla="*/ T12 w 5176"/>
              <a:gd name="T14" fmla="+- 0 -118 -118"/>
              <a:gd name="T15" fmla="*/ -118 h 920"/>
              <a:gd name="T16" fmla="+- 0 8504 8504"/>
              <a:gd name="T17" fmla="*/ T16 w 5176"/>
              <a:gd name="T18" fmla="+- 0 802 -118"/>
              <a:gd name="T19" fmla="*/ 802 h 92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</a:cxnLst>
            <a:rect l="0" t="0" r="r" b="b"/>
            <a:pathLst>
              <a:path w="5176" h="920">
                <a:moveTo>
                  <a:pt x="0" y="920"/>
                </a:moveTo>
                <a:lnTo>
                  <a:pt x="5176" y="920"/>
                </a:lnTo>
                <a:lnTo>
                  <a:pt x="5176" y="0"/>
                </a:lnTo>
                <a:lnTo>
                  <a:pt x="0" y="0"/>
                </a:lnTo>
                <a:lnTo>
                  <a:pt x="0" y="92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Leelawadee" pitchFamily="34" charset="-34"/>
                <a:cs typeface="Leelawadee" pitchFamily="34" charset="-34"/>
              </a:rPr>
              <a:t>I</a:t>
            </a:r>
            <a:r>
              <a:rPr lang="es-MX" sz="3200" b="1" dirty="0" smtClean="0">
                <a:solidFill>
                  <a:schemeClr val="bg1"/>
                </a:solidFill>
                <a:latin typeface="Leelawadee" pitchFamily="34" charset="-34"/>
                <a:cs typeface="Leelawadee" pitchFamily="34" charset="-34"/>
              </a:rPr>
              <a:t>nscripción 7º. Cuatrimestre </a:t>
            </a:r>
            <a:endParaRPr lang="es-MX" sz="3200" b="1" dirty="0">
              <a:solidFill>
                <a:schemeClr val="bg1"/>
              </a:solidFill>
              <a:latin typeface="Leelawadee" pitchFamily="34" charset="-34"/>
              <a:cs typeface="Leelawadee" pitchFamily="34" charset="-34"/>
            </a:endParaRP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64672"/>
              </p:ext>
            </p:extLst>
          </p:nvPr>
        </p:nvGraphicFramePr>
        <p:xfrm>
          <a:off x="228600" y="1487474"/>
          <a:ext cx="8686799" cy="489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xmlns="" val="2322133575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xmlns="" val="3072104281"/>
                    </a:ext>
                  </a:extLst>
                </a:gridCol>
                <a:gridCol w="12259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26610">
                  <a:extLst>
                    <a:ext uri="{9D8B030D-6E8A-4147-A177-3AD203B41FA5}">
                      <a16:colId xmlns:a16="http://schemas.microsoft.com/office/drawing/2014/main" xmlns="" val="429621645"/>
                    </a:ext>
                  </a:extLst>
                </a:gridCol>
                <a:gridCol w="175259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81000">
                <a:tc gridSpan="8"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latin typeface="Leelawadee" pitchFamily="34" charset="-34"/>
                          <a:cs typeface="Leelawadee" pitchFamily="34" charset="-34"/>
                        </a:rPr>
                        <a:t>Calendario</a:t>
                      </a:r>
                      <a:endParaRPr lang="es-MX" sz="1600" dirty="0">
                        <a:latin typeface="Leelawadee" pitchFamily="34" charset="-34"/>
                        <a:cs typeface="Leelawadee" pitchFamily="34" charset="-34"/>
                      </a:endParaRPr>
                    </a:p>
                  </a:txBody>
                  <a:tcPr>
                    <a:solidFill>
                      <a:srgbClr val="2C800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71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FFFF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Lunes</a:t>
                      </a:r>
                      <a:endParaRPr lang="es-MX" sz="1050" dirty="0"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FFFF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26 de agosto</a:t>
                      </a:r>
                      <a:endParaRPr lang="es-MX" sz="1050" dirty="0"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FFFF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Martes</a:t>
                      </a:r>
                      <a:endParaRPr lang="es-MX" sz="1050" dirty="0"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FFFF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27 de agosto</a:t>
                      </a:r>
                      <a:endParaRPr lang="es-MX" sz="1050" dirty="0"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FFFF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Miércoles</a:t>
                      </a:r>
                      <a:endParaRPr lang="es-MX" sz="1050" dirty="0"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FFFF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28 de agosto</a:t>
                      </a:r>
                      <a:endParaRPr lang="es-MX" sz="1050" dirty="0"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FFFF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Jueves</a:t>
                      </a:r>
                      <a:endParaRPr lang="es-MX" sz="1050" dirty="0"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FFFF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29 de agosto</a:t>
                      </a:r>
                      <a:endParaRPr lang="es-MX" sz="1050" dirty="0"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FFFF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Viernes</a:t>
                      </a:r>
                      <a:endParaRPr lang="es-MX" sz="1050" dirty="0"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FFFF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30 de agosto</a:t>
                      </a:r>
                      <a:endParaRPr lang="es-MX" sz="1050" dirty="0"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"/>
                      </a:pPr>
                      <a:r>
                        <a:rPr lang="es-MX" sz="1200" b="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CONTA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"/>
                      </a:pPr>
                      <a:r>
                        <a:rPr lang="es-MX" sz="1200" b="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CIV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"/>
                      </a:pPr>
                      <a:r>
                        <a:rPr lang="es-MX" sz="1200" b="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MECAT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"/>
                      </a:pPr>
                      <a:r>
                        <a:rPr lang="es-MX" sz="1200" b="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MM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"/>
                      </a:pPr>
                      <a:r>
                        <a:rPr lang="es-MX" sz="1200" b="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PA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"/>
                      </a:pPr>
                      <a:r>
                        <a:rPr lang="es-MX" sz="1200" b="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GAS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"/>
                      </a:pPr>
                      <a:r>
                        <a:rPr lang="es-MX" sz="1200" b="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BIO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"/>
                      </a:pPr>
                      <a:r>
                        <a:rPr lang="es-MX" sz="1200" b="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GP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"/>
                        <a:tabLst>
                          <a:tab pos="220345" algn="l"/>
                        </a:tabLst>
                      </a:pPr>
                      <a:r>
                        <a:rPr lang="es-MX" sz="1200" b="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DIE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"/>
                        <a:tabLst>
                          <a:tab pos="220345" algn="l"/>
                        </a:tabLst>
                      </a:pPr>
                      <a:r>
                        <a:rPr lang="es-MX" sz="1200" b="0" dirty="0" smtClean="0">
                          <a:solidFill>
                            <a:schemeClr val="tx1"/>
                          </a:solidFill>
                          <a:effectLst/>
                          <a:latin typeface="Leelawadee" panose="020B0502040204020203" pitchFamily="34" charset="-34"/>
                          <a:ea typeface="Calibri"/>
                          <a:cs typeface="Leelawadee" panose="020B0502040204020203" pitchFamily="34" charset="-34"/>
                        </a:rPr>
                        <a:t>TI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Leelawadee" panose="020B0502040204020203" pitchFamily="34" charset="-34"/>
                        <a:ea typeface="Calibri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0214">
                <a:tc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baseline="0" dirty="0" smtClean="0">
                          <a:solidFill>
                            <a:schemeClr val="bg1"/>
                          </a:solidFill>
                          <a:latin typeface="Leelawadee" pitchFamily="34" charset="-34"/>
                          <a:cs typeface="Leelawadee" pitchFamily="34" charset="-34"/>
                        </a:rPr>
                        <a:t>Requisitos</a:t>
                      </a:r>
                    </a:p>
                  </a:txBody>
                  <a:tcPr>
                    <a:solidFill>
                      <a:srgbClr val="2C800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es-MX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es-MX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es-MX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es-MX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2400">
                <a:tc gridSpan="8"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Original y 3 copias del acta de nacimiento T/carta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Original y 3 copias del certificado de bachillerato T/carta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Tres copias de la CURP T/carta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Certificado original de TSU y 3 copias T/carta 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Una copia de la cédula federal de TSU T/carta </a:t>
                      </a:r>
                    </a:p>
                    <a:p>
                      <a:pPr marL="228600" indent="-228600">
                        <a:buAutoNum type="arabicPeriod" startAt="6"/>
                      </a:pP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   Un folder nuevo tamaño oficio de acuerdo a los colores siguientes: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MX" sz="1100" b="1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       Beige:</a:t>
                      </a: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 Gestión de Proyectos y Desarrollo e Innovación Empresarial.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       </a:t>
                      </a:r>
                      <a:r>
                        <a:rPr lang="es-MX" sz="1100" b="1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Verde:</a:t>
                      </a: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 Biotecnología y Mecatrónica.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       </a:t>
                      </a:r>
                      <a:r>
                        <a:rPr lang="es-MX" sz="1100" b="1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Amarillo: </a:t>
                      </a: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Contaduría</a:t>
                      </a:r>
                      <a:r>
                        <a:rPr lang="es-MX" sz="1100" b="1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 </a:t>
                      </a: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y Tecnologías de la Información.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       </a:t>
                      </a:r>
                      <a:r>
                        <a:rPr lang="es-MX" sz="1100" b="1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Azul: </a:t>
                      </a: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Metal Mecánica y Civil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       </a:t>
                      </a:r>
                      <a:r>
                        <a:rPr lang="es-MX" sz="1100" b="1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Rosa: </a:t>
                      </a: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Gastronomía y Procesos Alimentarios.</a:t>
                      </a:r>
                    </a:p>
                    <a:p>
                      <a:r>
                        <a:rPr lang="es-MX" sz="1100" b="1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IMPORTANTE:</a:t>
                      </a: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 alumnado</a:t>
                      </a:r>
                      <a:r>
                        <a:rPr lang="es-MX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 </a:t>
                      </a: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que cursa la estadía en el presente período (</a:t>
                      </a:r>
                      <a:r>
                        <a:rPr lang="es-MX" sz="1100" kern="1200" dirty="0" err="1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May-Ago</a:t>
                      </a: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Leelawadee" pitchFamily="34" charset="-34"/>
                          <a:ea typeface="+mn-ea"/>
                          <a:cs typeface="Leelawadee" pitchFamily="34" charset="-34"/>
                        </a:rPr>
                        <a:t>), solo deberán cumplir con los requisitos 3 y 6.</a:t>
                      </a:r>
                      <a:endParaRPr lang="es-MX" sz="1100" b="1" kern="1200" dirty="0" smtClean="0">
                        <a:solidFill>
                          <a:schemeClr val="dk1"/>
                        </a:solidFill>
                        <a:effectLst/>
                        <a:latin typeface="Leelawadee" pitchFamily="34" charset="-34"/>
                        <a:ea typeface="+mn-ea"/>
                        <a:cs typeface="Leelawadee" pitchFamily="34" charset="-34"/>
                      </a:endParaRPr>
                    </a:p>
                  </a:txBody>
                  <a:tcP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52400">
                <a:tc gridSpan="8">
                  <a:txBody>
                    <a:bodyPr/>
                    <a:lstStyle/>
                    <a:p>
                      <a:pPr algn="ctr"/>
                      <a:r>
                        <a:rPr lang="es-MX" sz="1600" b="1" baseline="0" dirty="0" smtClean="0">
                          <a:solidFill>
                            <a:schemeClr val="bg1"/>
                          </a:solidFill>
                          <a:latin typeface="Leelawadee" pitchFamily="34" charset="-34"/>
                          <a:cs typeface="Leelawadee" pitchFamily="34" charset="-34"/>
                        </a:rPr>
                        <a:t>Cuotas y tarifas</a:t>
                      </a:r>
                    </a:p>
                  </a:txBody>
                  <a:tcPr>
                    <a:solidFill>
                      <a:srgbClr val="2C800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</a:rPr>
                        <a:t>Inscripción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baseline="0" dirty="0" smtClean="0">
                          <a:solidFill>
                            <a:schemeClr val="tx1"/>
                          </a:solidFill>
                        </a:rPr>
                        <a:t>$ 1300.00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</a:rPr>
                        <a:t>Credencial Escolar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1200" b="0" baseline="0" dirty="0" smtClean="0">
                          <a:solidFill>
                            <a:schemeClr val="tx1"/>
                          </a:solidFill>
                        </a:rPr>
                        <a:t>$ 26.50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  <a:effectLst/>
                          <a:latin typeface="Leelawadee" panose="020B0502040204020203" pitchFamily="34" charset="-34"/>
                          <a:ea typeface="Calibri" panose="020F0502020204030204" pitchFamily="34" charset="0"/>
                          <a:cs typeface="Leelawadee" panose="020B0502040204020203" pitchFamily="34" charset="-34"/>
                        </a:rPr>
                        <a:t>El pago debe realizase en caja en la UTHH (edificio F)</a:t>
                      </a:r>
                      <a:endParaRPr lang="es-MX" sz="1200" b="1" dirty="0" smtClean="0">
                        <a:solidFill>
                          <a:schemeClr val="bg1"/>
                        </a:solidFill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  <a:p>
                      <a:pPr algn="ctr"/>
                      <a:endParaRPr lang="es-MX" sz="1200" b="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206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s-MX" sz="12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</a:rPr>
                        <a:t>Seguro Estudiantil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baseline="0" dirty="0" smtClean="0">
                          <a:solidFill>
                            <a:schemeClr val="tx1"/>
                          </a:solidFill>
                        </a:rPr>
                        <a:t>$ 170.00</a:t>
                      </a:r>
                    </a:p>
                  </a:txBody>
                  <a:tcPr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</a:rPr>
                        <a:t>Credencial de Biblioteca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1200" b="0" baseline="0" dirty="0" smtClean="0">
                          <a:solidFill>
                            <a:schemeClr val="tx1"/>
                          </a:solidFill>
                        </a:rPr>
                        <a:t>$ 26.50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es-MX" sz="12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E1E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s-MX" sz="12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380823"/>
            <a:ext cx="225425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28599" y="6320135"/>
            <a:ext cx="8686799" cy="46166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just"/>
            <a:r>
              <a:rPr lang="es-MX" sz="1200" b="1" dirty="0" smtClean="0">
                <a:solidFill>
                  <a:schemeClr val="bg1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Queda </a:t>
            </a:r>
            <a:r>
              <a:rPr lang="es-MX" sz="1200" b="1" dirty="0">
                <a:solidFill>
                  <a:schemeClr val="bg1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bajo responsabilidad del alumno/a quedar inscrito </a:t>
            </a:r>
            <a:r>
              <a:rPr lang="es-MX" sz="1200" b="1" dirty="0" smtClean="0">
                <a:solidFill>
                  <a:schemeClr val="bg1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en el cuatrimestre </a:t>
            </a:r>
            <a:r>
              <a:rPr lang="es-MX" sz="1200" b="1" dirty="0" err="1" smtClean="0">
                <a:solidFill>
                  <a:schemeClr val="bg1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Sep</a:t>
            </a:r>
            <a:r>
              <a:rPr lang="es-MX" sz="1200" b="1" dirty="0" smtClean="0">
                <a:solidFill>
                  <a:schemeClr val="bg1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-Dic 2019.</a:t>
            </a:r>
          </a:p>
          <a:p>
            <a:pPr algn="just"/>
            <a:r>
              <a:rPr lang="es-MX" sz="1200" b="1" dirty="0" smtClean="0">
                <a:solidFill>
                  <a:schemeClr val="bg1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No se debe omitir ninguno de los requisito establecidos. </a:t>
            </a:r>
            <a:endParaRPr lang="es-MX" sz="1200" b="1" dirty="0">
              <a:solidFill>
                <a:schemeClr val="bg1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3196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1213</TotalTime>
  <Words>775</Words>
  <Application>Microsoft Office PowerPoint</Application>
  <PresentationFormat>Presentación en pantalla (4:3)</PresentationFormat>
  <Paragraphs>174</Paragraphs>
  <Slides>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KARLA</cp:lastModifiedBy>
  <cp:revision>72</cp:revision>
  <cp:lastPrinted>2019-06-21T21:23:59Z</cp:lastPrinted>
  <dcterms:modified xsi:type="dcterms:W3CDTF">2019-07-04T15:13:28Z</dcterms:modified>
</cp:coreProperties>
</file>